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88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4660" autoAdjust="0"/>
  </p:normalViewPr>
  <p:slideViewPr>
    <p:cSldViewPr>
      <p:cViewPr varScale="1">
        <p:scale>
          <a:sx n="64" d="100"/>
          <a:sy n="64" d="100"/>
        </p:scale>
        <p:origin x="1262" y="58"/>
      </p:cViewPr>
      <p:guideLst>
        <p:guide orient="horz" pos="3929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0" d="100"/>
          <a:sy n="40" d="100"/>
        </p:scale>
        <p:origin x="2544" y="29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4142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 2019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03.05.2019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2019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59032"/>
            <a:ext cx="7848872" cy="54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smtClean="0"/>
              <a:t>Amendment to PCT Rule 69.1(a)</a:t>
            </a:r>
          </a:p>
          <a:p>
            <a:pPr marL="742950" lvl="2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Allows </a:t>
            </a:r>
            <a:r>
              <a:rPr lang="en-US" altLang="en-US" sz="2200" dirty="0"/>
              <a:t>the IPEA to start </a:t>
            </a:r>
            <a:r>
              <a:rPr lang="en-US" altLang="en-US" sz="2200" dirty="0" smtClean="0"/>
              <a:t>the </a:t>
            </a:r>
            <a:r>
              <a:rPr lang="en-US" altLang="en-US" sz="2200" dirty="0"/>
              <a:t>international preliminary examination </a:t>
            </a:r>
            <a:r>
              <a:rPr lang="en-US" altLang="en-US" sz="2200" dirty="0" smtClean="0"/>
              <a:t>when:</a:t>
            </a:r>
          </a:p>
          <a:p>
            <a:pPr marL="1200150" lvl="3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it </a:t>
            </a:r>
            <a:r>
              <a:rPr lang="en-US" altLang="en-US" sz="2200" dirty="0"/>
              <a:t>is in possession of the demand, relevant fees, ISR and </a:t>
            </a:r>
            <a:r>
              <a:rPr lang="en-US" altLang="en-US" sz="2200" dirty="0" smtClean="0"/>
              <a:t>written opinion</a:t>
            </a:r>
            <a:r>
              <a:rPr lang="en-US" altLang="en-US" sz="2200" dirty="0"/>
              <a:t>;</a:t>
            </a:r>
            <a:endParaRPr lang="en-US" altLang="en-US" sz="2200" dirty="0" smtClean="0"/>
          </a:p>
          <a:p>
            <a:pPr marL="1200150" lvl="3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unless </a:t>
            </a:r>
            <a:r>
              <a:rPr lang="en-US" altLang="en-US" sz="2200" dirty="0"/>
              <a:t>the applicant </a:t>
            </a:r>
            <a:r>
              <a:rPr lang="en-US" altLang="en-US" sz="2200" dirty="0" smtClean="0"/>
              <a:t>expressly requests the IPEA to postpone the start of the examination </a:t>
            </a:r>
            <a:r>
              <a:rPr lang="en-US" altLang="en-US" sz="2200" dirty="0"/>
              <a:t>until expiration of the time limit </a:t>
            </a:r>
            <a:r>
              <a:rPr lang="en-US" altLang="en-US" sz="2200" dirty="0" smtClean="0"/>
              <a:t>for filing a Chapter II demand (Rule </a:t>
            </a:r>
            <a:r>
              <a:rPr lang="en-US" altLang="en-US" sz="2200" dirty="0"/>
              <a:t>54</a:t>
            </a:r>
            <a:r>
              <a:rPr lang="en-US" altLang="en-US" sz="2200" i="1" dirty="0"/>
              <a:t>bis</a:t>
            </a:r>
            <a:r>
              <a:rPr lang="en-US" altLang="en-US" sz="2200" dirty="0"/>
              <a:t>.1(a</a:t>
            </a:r>
            <a:r>
              <a:rPr lang="en-US" altLang="en-US" sz="2200" dirty="0" smtClean="0"/>
              <a:t>)) (as opposed to starting examination only once that time limit has expired)</a:t>
            </a:r>
            <a:endParaRPr lang="en-US" altLang="en-US" sz="2200" dirty="0"/>
          </a:p>
          <a:p>
            <a:pPr marL="742950" lvl="2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Effective for demands made on </a:t>
            </a:r>
            <a:r>
              <a:rPr lang="en-US" altLang="en-US" sz="2200" dirty="0"/>
              <a:t>or </a:t>
            </a:r>
            <a:r>
              <a:rPr lang="en-US" altLang="en-US" sz="2200" dirty="0" smtClean="0"/>
              <a:t>after </a:t>
            </a:r>
            <a:r>
              <a:rPr lang="en-US" altLang="en-US" sz="2200" dirty="0"/>
              <a:t>July </a:t>
            </a:r>
            <a:r>
              <a:rPr lang="en-US" altLang="en-US" sz="2200" dirty="0" smtClean="0"/>
              <a:t>1, 2019 </a:t>
            </a:r>
            <a:endParaRPr lang="en-US" altLang="en-US" sz="22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49</TotalTime>
  <Words>102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EN_2010_pct background png</vt:lpstr>
      <vt:lpstr>PowerPoint Presentation</vt:lpstr>
      <vt:lpstr>PCT Rule Changes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143</cp:revision>
  <cp:lastPrinted>2015-05-01T14:20:17Z</cp:lastPrinted>
  <dcterms:created xsi:type="dcterms:W3CDTF">2013-11-19T11:19:13Z</dcterms:created>
  <dcterms:modified xsi:type="dcterms:W3CDTF">2019-05-22T14:19:34Z</dcterms:modified>
</cp:coreProperties>
</file>